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803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6" r:id="rId6"/>
    <p:sldId id="273" r:id="rId7"/>
    <p:sldId id="280" r:id="rId8"/>
    <p:sldId id="279" r:id="rId9"/>
    <p:sldId id="267" r:id="rId10"/>
    <p:sldId id="281" r:id="rId11"/>
    <p:sldId id="274" r:id="rId12"/>
    <p:sldId id="282" r:id="rId13"/>
    <p:sldId id="283" r:id="rId14"/>
    <p:sldId id="284" r:id="rId15"/>
    <p:sldId id="268" r:id="rId16"/>
  </p:sldIdLst>
  <p:sldSz cx="12192000" cy="6858000"/>
  <p:notesSz cx="6858000" cy="9144000"/>
  <p:embeddedFontLst>
    <p:embeddedFont>
      <p:font typeface="DM Sans" pitchFamily="2" charset="0"/>
      <p:regular r:id="rId19"/>
      <p:bold r:id="rId20"/>
      <p:italic r:id="rId21"/>
      <p:boldItalic r:id="rId22"/>
    </p:embeddedFont>
    <p:embeddedFont>
      <p:font typeface="DM Sans SemiBold" panose="020B060402020202020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19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23"/>
    <a:srgbClr val="FFC557"/>
    <a:srgbClr val="AD9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7"/>
    <p:restoredTop sz="95971"/>
  </p:normalViewPr>
  <p:slideViewPr>
    <p:cSldViewPr snapToGrid="0" snapToObjects="1">
      <p:cViewPr varScale="1">
        <p:scale>
          <a:sx n="71" d="100"/>
          <a:sy n="71" d="100"/>
        </p:scale>
        <p:origin x="1101" y="42"/>
      </p:cViewPr>
      <p:guideLst>
        <p:guide pos="415"/>
        <p:guide pos="3840"/>
        <p:guide pos="721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20" d="100"/>
          <a:sy n="120" d="100"/>
        </p:scale>
        <p:origin x="38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27B189-9022-D878-A836-76ACC5DB0A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5F55E-C2EA-1835-2939-6345637B69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8EC87-271A-F245-8DEF-6540EBD85BEC}" type="datetimeFigureOut">
              <a:rPr lang="en-SI" smtClean="0"/>
              <a:t>10/26/2026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721BC-4C56-14EB-0796-47DF23D91F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E5FB7-4662-C839-F935-6B095D7FA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CBD90-B2D7-2346-8335-FC587356C8DA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89794691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4855A-5303-6C45-8D3D-A064578EBEDA}" type="datetimeFigureOut">
              <a:rPr lang="en-SI" smtClean="0"/>
              <a:t>10/26/2026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1BC2C-0E6B-D141-91CC-AFC96AFF0B26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96826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Predstavitev Dvorane Golovec v Celju kot možnega prizorišča za maturantski ples v letu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Upravljavec: ZPO Celje d.o.o., kontaktna oseba Polona Marovt, vodja OE športni objekti, programi in trženje.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Podatki o kapaciteti in površini so javno objavljeni podatki o dvorani; točno število sedežev za banketno postavitev preverimo v ponudbi ZPO Celje.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Fotografije prikazujejo dvorano, pripravljeno za maturantski 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Oprema na fotografijah je s preteklega maturantskega plesa. V ponudbi ZPO Celje preverimo, kaj je vključeno v najem in kaj zagotovi izvajalec.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Vir: dopis ZPO Celje (Polona Marovt). Termini od januarja do marca so prednostno namenjeni maturantskim plesom.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Kontakt gostinca nam je posredoval ZPO Celje.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ZPO Celje je ponudbo za organizacijo maturantskega plesa napovedal predvidoma do sredine oktobra.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Posnetek je vdelan v predstavitev in se predvaja ob kliku.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Posnetek je vdelan v predstavitev in se predvaja ob kliku.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Posnetek je vdelan v predstavitev in se predvaja ob kliku.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_Be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783BFFD-C7AE-564D-BF66-090857F94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285" y="3498609"/>
            <a:ext cx="5922413" cy="1729546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>
            <a:lvl1pPr>
              <a:defRPr sz="4800" b="1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3FA52F1-C412-8C43-85DA-EE36F484F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285" y="6208240"/>
            <a:ext cx="4086225" cy="14860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5B081-905A-AD45-88CD-C0134DF295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3913" y="0"/>
            <a:ext cx="501808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1797AE0A-386B-5240-BAA6-2DD9105A75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285" y="5436768"/>
            <a:ext cx="5922413" cy="21597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 i="1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Manjši</a:t>
            </a:r>
            <a:r>
              <a:rPr lang="en-US" dirty="0"/>
              <a:t> </a:t>
            </a:r>
            <a:r>
              <a:rPr lang="en-US" dirty="0" err="1"/>
              <a:t>podnaslov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637218-E788-A744-B8BF-E6697F7F6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F6C8D6-4E79-3A44-A98E-3D6A3D70CB6E}"/>
              </a:ext>
            </a:extLst>
          </p:cNvPr>
          <p:cNvCxnSpPr>
            <a:cxnSpLocks/>
          </p:cNvCxnSpPr>
          <p:nvPr userDrawn="1"/>
        </p:nvCxnSpPr>
        <p:spPr>
          <a:xfrm>
            <a:off x="481910" y="5926581"/>
            <a:ext cx="6207648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6CD2AFF-C99B-3646-A227-CD7B2E6A4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1910" y="487256"/>
            <a:ext cx="2031072" cy="50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00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_Modr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0ABB4F-AA53-AF41-AC9A-F5E882980BD8}"/>
              </a:ext>
            </a:extLst>
          </p:cNvPr>
          <p:cNvSpPr/>
          <p:nvPr userDrawn="1"/>
        </p:nvSpPr>
        <p:spPr>
          <a:xfrm>
            <a:off x="501162" y="293914"/>
            <a:ext cx="729761" cy="84867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40B1D-C399-B043-BE68-EFCD596CADA3}"/>
              </a:ext>
            </a:extLst>
          </p:cNvPr>
          <p:cNvSpPr/>
          <p:nvPr userDrawn="1"/>
        </p:nvSpPr>
        <p:spPr>
          <a:xfrm>
            <a:off x="501161" y="501158"/>
            <a:ext cx="2655925" cy="8486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783BFFD-C7AE-564D-BF66-090857F94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285" y="3498609"/>
            <a:ext cx="5922413" cy="1729546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>
            <a:lvl1pPr>
              <a:defRPr sz="4800" b="1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3FA52F1-C412-8C43-85DA-EE36F484F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285" y="6208240"/>
            <a:ext cx="4086225" cy="14860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5B081-905A-AD45-88CD-C0134DF295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3913" y="0"/>
            <a:ext cx="501808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1797AE0A-386B-5240-BAA6-2DD9105A75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285" y="5436768"/>
            <a:ext cx="5922413" cy="21597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Manjši</a:t>
            </a:r>
            <a:r>
              <a:rPr lang="en-US" dirty="0"/>
              <a:t> </a:t>
            </a:r>
            <a:r>
              <a:rPr lang="en-US" dirty="0" err="1"/>
              <a:t>podnaslov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637218-E788-A744-B8BF-E6697F7F6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F6C8D6-4E79-3A44-A98E-3D6A3D70CB6E}"/>
              </a:ext>
            </a:extLst>
          </p:cNvPr>
          <p:cNvCxnSpPr>
            <a:cxnSpLocks/>
          </p:cNvCxnSpPr>
          <p:nvPr userDrawn="1"/>
        </p:nvCxnSpPr>
        <p:spPr>
          <a:xfrm>
            <a:off x="481910" y="5926581"/>
            <a:ext cx="6207648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224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en_B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3020F7-3576-E842-9A44-7E5F46BCA7C7}"/>
              </a:ext>
            </a:extLst>
          </p:cNvPr>
          <p:cNvSpPr/>
          <p:nvPr userDrawn="1"/>
        </p:nvSpPr>
        <p:spPr>
          <a:xfrm>
            <a:off x="77002" y="5977614"/>
            <a:ext cx="2598821" cy="798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8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en_Mo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3020F7-3576-E842-9A44-7E5F46BCA7C7}"/>
              </a:ext>
            </a:extLst>
          </p:cNvPr>
          <p:cNvSpPr/>
          <p:nvPr userDrawn="1"/>
        </p:nvSpPr>
        <p:spPr>
          <a:xfrm>
            <a:off x="77002" y="5977614"/>
            <a:ext cx="2598821" cy="7985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9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en_Oranž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3020F7-3576-E842-9A44-7E5F46BCA7C7}"/>
              </a:ext>
            </a:extLst>
          </p:cNvPr>
          <p:cNvSpPr/>
          <p:nvPr userDrawn="1"/>
        </p:nvSpPr>
        <p:spPr>
          <a:xfrm>
            <a:off x="77002" y="5977614"/>
            <a:ext cx="2598821" cy="7985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8819" y="-1"/>
            <a:ext cx="4723181" cy="6857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759DD1-FC0A-FE4F-AB6A-06CE599257DD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116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2_Fotografi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8819" y="0"/>
            <a:ext cx="4723181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759DD1-FC0A-FE4F-AB6A-06CE599257DD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23B5491E-DCB6-C547-A87F-ACFB57D994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68819" y="3431357"/>
            <a:ext cx="4723181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1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_Des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894788" cy="81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B58F8F86-C8DE-4A40-8A47-105D87A36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8818" y="486936"/>
            <a:ext cx="421193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BE7FEAAF-B07D-DA4C-96D2-B793302874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68819" y="1556712"/>
            <a:ext cx="4211931" cy="4042943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CCE5EE-0E7E-6F46-8F9E-714BFF2C4549}"/>
              </a:ext>
            </a:extLst>
          </p:cNvPr>
          <p:cNvCxnSpPr>
            <a:cxnSpLocks/>
          </p:cNvCxnSpPr>
          <p:nvPr userDrawn="1"/>
        </p:nvCxnSpPr>
        <p:spPr>
          <a:xfrm>
            <a:off x="7468818" y="1258329"/>
            <a:ext cx="4211932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205803F-7F63-4944-9EAE-C709463327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8819" y="6035676"/>
            <a:ext cx="1460499" cy="365125"/>
          </a:xfrm>
          <a:prstGeom prst="rect">
            <a:avLst/>
          </a:prstGeom>
        </p:spPr>
      </p:pic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8238652-B08F-294F-A44E-A18B61DD66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1"/>
            <a:ext cx="6950697" cy="685797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5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števanje_Fotografi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8819" y="-1"/>
            <a:ext cx="4723181" cy="6857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342900" indent="-342900">
              <a:buClr>
                <a:schemeClr val="accent1"/>
              </a:buClr>
              <a:buFontTx/>
              <a:buBlip>
                <a:blip r:embed="rId2"/>
              </a:buBlip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Naštevanje</a:t>
            </a:r>
            <a:endParaRPr lang="en-US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3C263A-DFF3-5D46-8CD3-11BB0D39064E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9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števanje_Fotografija_Des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894788" cy="81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B58F8F86-C8DE-4A40-8A47-105D87A36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8818" y="486936"/>
            <a:ext cx="421193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CCE5EE-0E7E-6F46-8F9E-714BFF2C4549}"/>
              </a:ext>
            </a:extLst>
          </p:cNvPr>
          <p:cNvCxnSpPr>
            <a:cxnSpLocks/>
          </p:cNvCxnSpPr>
          <p:nvPr userDrawn="1"/>
        </p:nvCxnSpPr>
        <p:spPr>
          <a:xfrm>
            <a:off x="7468818" y="1258329"/>
            <a:ext cx="4211932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205803F-7F63-4944-9EAE-C709463327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8819" y="6035676"/>
            <a:ext cx="1460499" cy="365125"/>
          </a:xfrm>
          <a:prstGeom prst="rect">
            <a:avLst/>
          </a:prstGeom>
        </p:spPr>
      </p:pic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8238652-B08F-294F-A44E-A18B61DD66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1"/>
            <a:ext cx="6950697" cy="6857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081026F1-0DFD-0241-B6EA-2B3E707E6E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68818" y="1556713"/>
            <a:ext cx="4211931" cy="4112551"/>
          </a:xfrm>
        </p:spPr>
        <p:txBody>
          <a:bodyPr lIns="0" tIns="0" rIns="0" bIns="0" anchor="t">
            <a:normAutofit/>
          </a:bodyPr>
          <a:lstStyle>
            <a:lvl1pPr marL="342900" indent="-342900">
              <a:buClr>
                <a:schemeClr val="accent1"/>
              </a:buClr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Naštevanje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2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C085B7E-BCD7-D045-8913-9C1486E06260}"/>
              </a:ext>
            </a:extLst>
          </p:cNvPr>
          <p:cNvSpPr/>
          <p:nvPr userDrawn="1"/>
        </p:nvSpPr>
        <p:spPr>
          <a:xfrm>
            <a:off x="7469204" y="534070"/>
            <a:ext cx="4274004" cy="5913854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92716" y="929867"/>
            <a:ext cx="3416968" cy="51041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462F23-F0D7-914B-8DCF-83193D1595FD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97C97B2D-EFAC-CF4D-BB45-CEC68ADFB6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65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_2_Mo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87660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87660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759DD1-FC0A-FE4F-AB6A-06CE599257DD}"/>
              </a:ext>
            </a:extLst>
          </p:cNvPr>
          <p:cNvCxnSpPr/>
          <p:nvPr userDrawn="1"/>
        </p:nvCxnSpPr>
        <p:spPr>
          <a:xfrm>
            <a:off x="448407" y="1258329"/>
            <a:ext cx="6587660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63C1B1-65D6-3C45-8E4E-DAE44BDBC8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407" y="6035675"/>
            <a:ext cx="1460504" cy="365126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FE15753-5D93-EC4E-B702-92CAD63B0921}"/>
              </a:ext>
            </a:extLst>
          </p:cNvPr>
          <p:cNvSpPr/>
          <p:nvPr userDrawn="1"/>
        </p:nvSpPr>
        <p:spPr>
          <a:xfrm>
            <a:off x="7469204" y="534070"/>
            <a:ext cx="4274004" cy="5913854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7F1C1E16-328E-8245-A2BA-E0715885E13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92716" y="929867"/>
            <a:ext cx="3416968" cy="510418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25D1449-3D3C-9F41-8ABD-CADEC997F7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07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_Fotografi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508289" cy="81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65F2AD-2693-7941-9AD1-33C878754456}"/>
              </a:ext>
            </a:extLst>
          </p:cNvPr>
          <p:cNvSpPr/>
          <p:nvPr userDrawn="1"/>
        </p:nvSpPr>
        <p:spPr>
          <a:xfrm>
            <a:off x="6881568" y="4769962"/>
            <a:ext cx="1725105" cy="75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52D7DD9-A8F7-FA41-8F31-FD1E25E07331}"/>
              </a:ext>
            </a:extLst>
          </p:cNvPr>
          <p:cNvSpPr/>
          <p:nvPr userDrawn="1"/>
        </p:nvSpPr>
        <p:spPr>
          <a:xfrm>
            <a:off x="6290824" y="2337849"/>
            <a:ext cx="5445548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625309-7A41-C342-A842-A947ED2B7643}"/>
              </a:ext>
            </a:extLst>
          </p:cNvPr>
          <p:cNvSpPr/>
          <p:nvPr userDrawn="1"/>
        </p:nvSpPr>
        <p:spPr>
          <a:xfrm>
            <a:off x="448407" y="2337849"/>
            <a:ext cx="5452771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0935F70E-6086-9747-B072-82107A486E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02458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3BD0E14-5DF0-CB43-87C3-B5D94B65BF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8037" y="5297864"/>
            <a:ext cx="1092713" cy="1092713"/>
          </a:xfrm>
          <a:prstGeom prst="rect">
            <a:avLst/>
          </a:prstGeom>
        </p:spPr>
      </p:pic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2951716C-8428-3A4A-96CF-755F336B9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57839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84202C8-516E-BA48-BD89-98F5805D8F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3991" y="5297864"/>
            <a:ext cx="1092713" cy="1092713"/>
          </a:xfrm>
          <a:prstGeom prst="rect">
            <a:avLst/>
          </a:prstGeom>
        </p:spPr>
      </p:pic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4C8EF9E-43A5-D642-B224-498F9B339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11287965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90FD5B-0296-8446-A843-CD180C465397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11287965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9438CAA8-91DD-F641-8BDC-4BFC9D822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4"/>
            <a:ext cx="11287965" cy="507756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2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_Fotografiji_Modr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508289" cy="8107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65F2AD-2693-7941-9AD1-33C878754456}"/>
              </a:ext>
            </a:extLst>
          </p:cNvPr>
          <p:cNvSpPr/>
          <p:nvPr userDrawn="1"/>
        </p:nvSpPr>
        <p:spPr>
          <a:xfrm>
            <a:off x="6881568" y="4769962"/>
            <a:ext cx="1725105" cy="75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52D7DD9-A8F7-FA41-8F31-FD1E25E07331}"/>
              </a:ext>
            </a:extLst>
          </p:cNvPr>
          <p:cNvSpPr/>
          <p:nvPr userDrawn="1"/>
        </p:nvSpPr>
        <p:spPr>
          <a:xfrm>
            <a:off x="6290824" y="2337849"/>
            <a:ext cx="5445548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625309-7A41-C342-A842-A947ED2B7643}"/>
              </a:ext>
            </a:extLst>
          </p:cNvPr>
          <p:cNvSpPr/>
          <p:nvPr userDrawn="1"/>
        </p:nvSpPr>
        <p:spPr>
          <a:xfrm>
            <a:off x="448407" y="2337849"/>
            <a:ext cx="5452771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0935F70E-6086-9747-B072-82107A486E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02458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3BD0E14-5DF0-CB43-87C3-B5D94B65BF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8037" y="5297864"/>
            <a:ext cx="1092713" cy="1092713"/>
          </a:xfrm>
          <a:prstGeom prst="rect">
            <a:avLst/>
          </a:prstGeom>
        </p:spPr>
      </p:pic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2951716C-8428-3A4A-96CF-755F336B9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57839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84202C8-516E-BA48-BD89-98F5805D8F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3991" y="5297864"/>
            <a:ext cx="1092713" cy="1092713"/>
          </a:xfrm>
          <a:prstGeom prst="rect">
            <a:avLst/>
          </a:prstGeom>
        </p:spPr>
      </p:pic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4C8EF9E-43A5-D642-B224-498F9B339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11287965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90FD5B-0296-8446-A843-CD180C465397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11287965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9438CAA8-91DD-F641-8BDC-4BFC9D822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4"/>
            <a:ext cx="11287965" cy="507756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78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Celot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C51DAFBC-9960-F5BE-CA0C-125B77C93E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2" y="-106017"/>
            <a:ext cx="12417287" cy="7116417"/>
          </a:xfrm>
        </p:spPr>
        <p:txBody>
          <a:bodyPr/>
          <a:lstStyle/>
          <a:p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867588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784667-3E19-A24C-897D-7A344F616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1" y="-129209"/>
            <a:ext cx="6228522" cy="7116417"/>
          </a:xfrm>
        </p:spPr>
        <p:txBody>
          <a:bodyPr/>
          <a:lstStyle/>
          <a:p>
            <a:endParaRPr lang="en-SI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5D406B-1520-C149-85C2-F26C4AF224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253" y="-106017"/>
            <a:ext cx="6228522" cy="7116417"/>
          </a:xfrm>
        </p:spPr>
        <p:txBody>
          <a:bodyPr/>
          <a:lstStyle/>
          <a:p>
            <a:endParaRPr lang="en-SI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1B6778-1F9B-784C-B265-7C90632E4207}"/>
              </a:ext>
            </a:extLst>
          </p:cNvPr>
          <p:cNvCxnSpPr/>
          <p:nvPr userDrawn="1"/>
        </p:nvCxnSpPr>
        <p:spPr>
          <a:xfrm>
            <a:off x="6109253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69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784667-3E19-A24C-897D-7A344F616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1" y="-106017"/>
            <a:ext cx="622852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5D406B-1520-C149-85C2-F26C4AF224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253" y="-106017"/>
            <a:ext cx="622852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A05A2178-4CFE-F94C-B0B5-29C3F0C5EA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32521" y="3445564"/>
            <a:ext cx="622852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84136568-0ABE-1F43-895E-6D678E111E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9253" y="3445565"/>
            <a:ext cx="6228522" cy="3535017"/>
          </a:xfrm>
        </p:spPr>
        <p:txBody>
          <a:bodyPr/>
          <a:lstStyle/>
          <a:p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A042A1-F177-9540-92F1-BB0C07009D44}"/>
              </a:ext>
            </a:extLst>
          </p:cNvPr>
          <p:cNvCxnSpPr/>
          <p:nvPr userDrawn="1"/>
        </p:nvCxnSpPr>
        <p:spPr>
          <a:xfrm>
            <a:off x="6096000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C99048-4BB8-7E4A-BD84-73E2320270D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596347" y="3415748"/>
            <a:ext cx="13318436" cy="1656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912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784667-3E19-A24C-897D-7A344F616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1" y="-106017"/>
            <a:ext cx="4134678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C9DE0753-7D40-5942-8D1E-8874BD5538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02157" y="-106017"/>
            <a:ext cx="402866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56F5E9B1-67B7-1B40-8565-C5B1AF045C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30819" y="-106017"/>
            <a:ext cx="4267198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E7E112E8-4271-1144-95F4-79E25DB00C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32521" y="3424030"/>
            <a:ext cx="4134678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C6676B1B-C337-6A41-8202-A21C122DB8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02157" y="3429000"/>
            <a:ext cx="402866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23C0D8C9-605C-B34D-95A9-8CCF32CF9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0819" y="3429000"/>
            <a:ext cx="4267198" cy="3535017"/>
          </a:xfrm>
        </p:spPr>
        <p:txBody>
          <a:bodyPr/>
          <a:lstStyle/>
          <a:p>
            <a:endParaRPr lang="en-S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6E2AD0-E600-F04A-8C81-4C14A4A33133}"/>
              </a:ext>
            </a:extLst>
          </p:cNvPr>
          <p:cNvCxnSpPr/>
          <p:nvPr userDrawn="1"/>
        </p:nvCxnSpPr>
        <p:spPr>
          <a:xfrm>
            <a:off x="4002157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3183F1-058C-E841-809F-3167CB0D9103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596347" y="3415748"/>
            <a:ext cx="13318436" cy="1656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BA44ED-D35E-2F4A-B7E3-BF724FCF5E50}"/>
              </a:ext>
            </a:extLst>
          </p:cNvPr>
          <p:cNvCxnSpPr/>
          <p:nvPr userDrawn="1"/>
        </p:nvCxnSpPr>
        <p:spPr>
          <a:xfrm>
            <a:off x="8030818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492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ljuček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7A5A3D-1C2D-0149-855F-D25B55BC75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35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ABB4F-AA53-AF41-AC9A-F5E882980BD8}"/>
              </a:ext>
            </a:extLst>
          </p:cNvPr>
          <p:cNvSpPr/>
          <p:nvPr userDrawn="1"/>
        </p:nvSpPr>
        <p:spPr>
          <a:xfrm>
            <a:off x="501162" y="293914"/>
            <a:ext cx="729761" cy="84867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40B1D-C399-B043-BE68-EFCD596CADA3}"/>
              </a:ext>
            </a:extLst>
          </p:cNvPr>
          <p:cNvSpPr/>
          <p:nvPr userDrawn="1"/>
        </p:nvSpPr>
        <p:spPr>
          <a:xfrm>
            <a:off x="501161" y="501158"/>
            <a:ext cx="2655925" cy="8486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39D2FC-89F5-4447-8DD8-AC0AD83411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F45592-9D5E-DD48-9714-5A4F6CCB332E}"/>
              </a:ext>
            </a:extLst>
          </p:cNvPr>
          <p:cNvSpPr txBox="1"/>
          <p:nvPr userDrawn="1"/>
        </p:nvSpPr>
        <p:spPr>
          <a:xfrm>
            <a:off x="421659" y="5876502"/>
            <a:ext cx="448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 err="1">
                <a:solidFill>
                  <a:schemeClr val="bg1"/>
                </a:solidFill>
                <a:latin typeface="DM Sans SemiBold" pitchFamily="2" charset="77"/>
              </a:rPr>
              <a:t>www.sic-alma.si</a:t>
            </a:r>
            <a:endParaRPr lang="en-US" sz="3600" b="1" i="0" dirty="0">
              <a:solidFill>
                <a:schemeClr val="bg1"/>
              </a:solidFill>
              <a:latin typeface="DM Sans SemiBold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FFB2D5-2E70-CF4B-8DFF-B54D7AA83CD2}"/>
              </a:ext>
            </a:extLst>
          </p:cNvPr>
          <p:cNvSpPr txBox="1"/>
          <p:nvPr userDrawn="1"/>
        </p:nvSpPr>
        <p:spPr>
          <a:xfrm>
            <a:off x="440513" y="5768528"/>
            <a:ext cx="4487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bg1"/>
                </a:solidFill>
                <a:latin typeface="DM Sans" pitchFamily="2" charset="77"/>
              </a:rPr>
              <a:t>ZA VEČ INFORMACIJ OBIŠČITE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6606A-21C7-834D-8E61-DE5E0C33F5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14887" y="5679399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70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ljuček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0ABB4F-AA53-AF41-AC9A-F5E882980BD8}"/>
              </a:ext>
            </a:extLst>
          </p:cNvPr>
          <p:cNvSpPr/>
          <p:nvPr userDrawn="1"/>
        </p:nvSpPr>
        <p:spPr>
          <a:xfrm>
            <a:off x="501162" y="293914"/>
            <a:ext cx="729761" cy="84867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40B1D-C399-B043-BE68-EFCD596CADA3}"/>
              </a:ext>
            </a:extLst>
          </p:cNvPr>
          <p:cNvSpPr/>
          <p:nvPr userDrawn="1"/>
        </p:nvSpPr>
        <p:spPr>
          <a:xfrm>
            <a:off x="501161" y="501158"/>
            <a:ext cx="2655925" cy="8486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39D2FC-89F5-4447-8DD8-AC0AD8341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F45592-9D5E-DD48-9714-5A4F6CCB332E}"/>
              </a:ext>
            </a:extLst>
          </p:cNvPr>
          <p:cNvSpPr txBox="1"/>
          <p:nvPr userDrawn="1"/>
        </p:nvSpPr>
        <p:spPr>
          <a:xfrm>
            <a:off x="421659" y="5770370"/>
            <a:ext cx="4487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i="0" dirty="0" err="1">
                <a:solidFill>
                  <a:schemeClr val="bg1"/>
                </a:solidFill>
                <a:latin typeface="DM Sans SemiBold" pitchFamily="2" charset="77"/>
              </a:rPr>
              <a:t>www.ssgt.si</a:t>
            </a:r>
            <a:endParaRPr lang="en-US" sz="4200" b="1" i="0" dirty="0">
              <a:solidFill>
                <a:schemeClr val="bg1"/>
              </a:solidFill>
              <a:latin typeface="DM Sans SemiBold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FFB2D5-2E70-CF4B-8DFF-B54D7AA83CD2}"/>
              </a:ext>
            </a:extLst>
          </p:cNvPr>
          <p:cNvSpPr txBox="1"/>
          <p:nvPr userDrawn="1"/>
        </p:nvSpPr>
        <p:spPr>
          <a:xfrm>
            <a:off x="440513" y="5719544"/>
            <a:ext cx="4487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bg1"/>
                </a:solidFill>
                <a:latin typeface="DM Sans" pitchFamily="2" charset="77"/>
              </a:rPr>
              <a:t>ZA VEČ INFORMACIJ OBIŠČITE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758A89-623D-FC48-91AD-A7D32D8363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61989" y="1236859"/>
            <a:ext cx="6503191" cy="650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20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2AB72-3855-B548-89F4-2DFA632B6D06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CF4457-4F84-7543-A628-B7C5030A5BB5}" type="slidenum">
              <a:rPr lang="en-SI" smtClean="0"/>
              <a:pPr/>
              <a:t>‹#›</a:t>
            </a:fld>
            <a:endParaRPr lang="en-SI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114CD40-50C6-1241-8E77-8CA5A0741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84138520-9B1E-3349-BCF0-2F78D88E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E7DC543-BF4D-A845-8E5C-B71087804950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448407" y="6035676"/>
            <a:ext cx="1460499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2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667" r:id="rId2"/>
    <p:sldLayoutId id="2147483815" r:id="rId3"/>
    <p:sldLayoutId id="2147483814" r:id="rId4"/>
    <p:sldLayoutId id="2147483816" r:id="rId5"/>
    <p:sldLayoutId id="2147483812" r:id="rId6"/>
    <p:sldLayoutId id="2147483824" r:id="rId7"/>
    <p:sldLayoutId id="2147483822" r:id="rId8"/>
    <p:sldLayoutId id="2147483813" r:id="rId9"/>
    <p:sldLayoutId id="2147483823" r:id="rId10"/>
    <p:sldLayoutId id="2147483809" r:id="rId11"/>
    <p:sldLayoutId id="2147483810" r:id="rId12"/>
    <p:sldLayoutId id="2147483820" r:id="rId13"/>
    <p:sldLayoutId id="2147483821" r:id="rId14"/>
    <p:sldLayoutId id="2147483652" r:id="rId15"/>
    <p:sldLayoutId id="2147483653" r:id="rId16"/>
    <p:sldLayoutId id="2147483654" r:id="rId17"/>
    <p:sldLayoutId id="2147483655" r:id="rId18"/>
    <p:sldLayoutId id="2147483818" r:id="rId19"/>
    <p:sldLayoutId id="2147483819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M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M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M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M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M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M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1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8B047-1B92-0C4C-9C0B-FC0626EB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Dvorana Golovec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45F9F-1A51-4F4A-A8BE-8B79DF3C16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dirty="0"/>
              <a:t>Petek, 15. 1. 2027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90C9E-9AAF-B341-9538-1D243607C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dirty="0"/>
              <a:t>Prizorišče za maturantski ples SIC Alma 2027</a:t>
            </a:r>
          </a:p>
        </p:txBody>
      </p:sp>
      <p:pic>
        <p:nvPicPr>
          <p:cNvPr id="25" name="Picture Placeholder 24" descr="Fotografija Dvorane Golovec">
            <a:extLst>
              <a:ext uri="{FF2B5EF4-FFF2-40B4-BE49-F238E27FC236}">
                <a16:creationId xmlns:a16="http://schemas.microsoft.com/office/drawing/2014/main" id="{E8E1AB4E-424B-1049-96C5-8F720AE44B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2899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F4DFF5-6FBC-B84E-BDB9-E33A8AA8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 dvorani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0F736-8293-ED41-8558-32C438885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1800" dirty="0"/>
              <a:t>Dvorana Golovec je večnamenska športna dvorana v Celju, ki jo upravlja ZPO Celje d.o.o. Poleg športnih tekem v njej potekajo koncerti, kongresi in maturantski plesi.</a:t>
            </a:r>
          </a:p>
          <a:p>
            <a:endParaRPr lang="sl-SI" sz="1800" dirty="0"/>
          </a:p>
          <a:p>
            <a:r>
              <a:rPr lang="sl-SI" sz="1800" dirty="0"/>
              <a:t>Termini od januarja do marca so v dvorani prednostno rezervirani za maturantske plese, ki so opredeljeni kot javni program in imajo prednost pred koncerti ter drugimi prireditvami.</a:t>
            </a:r>
          </a:p>
        </p:txBody>
      </p:sp>
      <p:pic>
        <p:nvPicPr>
          <p:cNvPr id="7" name="Picture Placeholder 6" descr="Fotografija Dvorane Golovec">
            <a:extLst>
              <a:ext uri="{FF2B5EF4-FFF2-40B4-BE49-F238E27FC236}">
                <a16:creationId xmlns:a16="http://schemas.microsoft.com/office/drawing/2014/main" id="{2473E066-BC04-9341-B194-DCFE1C7E2F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4086" r="40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6941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A92F-7ACB-8A48-A036-C629E56E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Dvorana v številkah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ED48A-2AC4-2C42-9E99-4EADFA81F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sz="4000" b="1" dirty="0">
                <a:solidFill>
                  <a:srgbClr val="FFCB4B"/>
                </a:solidFill>
                <a:latin typeface="DM Sans SemiBold"/>
              </a:rPr>
              <a:t>2.500–3.200</a:t>
            </a:r>
          </a:p>
          <a:p>
            <a:pPr marL="0" indent="0">
              <a:buNone/>
            </a:pPr>
            <a:r>
              <a:rPr lang="sl-SI" sz="1600" dirty="0"/>
              <a:t>sedežev, odvisno od postavitve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l-SI" sz="4000" b="1" dirty="0">
                <a:solidFill>
                  <a:srgbClr val="FFCB4B"/>
                </a:solidFill>
                <a:latin typeface="DM Sans SemiBold"/>
              </a:rPr>
              <a:t>5.000 m²</a:t>
            </a:r>
          </a:p>
          <a:p>
            <a:pPr marL="0" indent="0">
              <a:buNone/>
            </a:pPr>
            <a:r>
              <a:rPr lang="sl-SI" sz="1600" dirty="0"/>
              <a:t>površine dvorane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l-SI" sz="4000" b="1" dirty="0">
                <a:solidFill>
                  <a:srgbClr val="FFCB4B"/>
                </a:solidFill>
                <a:latin typeface="DM Sans SemiBold"/>
              </a:rPr>
              <a:t>od leta 1976</a:t>
            </a:r>
          </a:p>
          <a:p>
            <a:pPr marL="0" indent="0">
              <a:buNone/>
            </a:pPr>
            <a:r>
              <a:rPr lang="sl-SI" sz="1600" dirty="0"/>
              <a:t>prizorišče tekem, koncertov, kongresov in plesov</a:t>
            </a:r>
          </a:p>
        </p:txBody>
      </p:sp>
      <p:pic>
        <p:nvPicPr>
          <p:cNvPr id="9" name="Picture Placeholder 8" descr="Fotografija Dvorane Golovec">
            <a:extLst>
              <a:ext uri="{FF2B5EF4-FFF2-40B4-BE49-F238E27FC236}">
                <a16:creationId xmlns:a16="http://schemas.microsoft.com/office/drawing/2014/main" id="{A5722DA0-76F7-ED4E-B076-C592AC59F1A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5370" r="5370"/>
          <a:stretch>
            <a:fillRect/>
          </a:stretch>
        </p:blipFill>
        <p:spPr/>
      </p:pic>
      <p:pic>
        <p:nvPicPr>
          <p:cNvPr id="7" name="Picture 6" descr="Fotografija Dvorane Golovec">
            <a:extLst>
              <a:ext uri="{FF2B5EF4-FFF2-40B4-BE49-F238E27FC236}">
                <a16:creationId xmlns:a16="http://schemas.microsoft.com/office/drawing/2014/main" id="{112946BA-7683-F249-826F-B4E69A1F6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33882C-550B-7E4A-9756-9EC4695DE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Postavitev za ples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59C1E-0A4A-FB45-8091-1B4303E70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Dolge banketne mize v parterju in na galeriji</a:t>
            </a:r>
          </a:p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Osrednje plesišče pred odrom</a:t>
            </a:r>
          </a:p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Strop, okrašen z belim blagom in lampijoni</a:t>
            </a:r>
          </a:p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Galerija s stopniščem in pogledom na plesišče</a:t>
            </a:r>
          </a:p>
        </p:txBody>
      </p:sp>
      <p:pic>
        <p:nvPicPr>
          <p:cNvPr id="11" name="Picture Placeholder 10" descr="Fotografija Dvorane Golovec">
            <a:extLst>
              <a:ext uri="{FF2B5EF4-FFF2-40B4-BE49-F238E27FC236}">
                <a16:creationId xmlns:a16="http://schemas.microsoft.com/office/drawing/2014/main" id="{1C3A3AD0-FD65-C144-8C96-96A63CAD511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b="3201"/>
          <a:stretch>
            <a:fillRect/>
          </a:stretch>
        </p:blipFill>
        <p:spPr/>
      </p:pic>
      <p:pic>
        <p:nvPicPr>
          <p:cNvPr id="17" name="Picture Placeholder 16" descr="Fotografija Dvorane Golovec">
            <a:extLst>
              <a:ext uri="{FF2B5EF4-FFF2-40B4-BE49-F238E27FC236}">
                <a16:creationId xmlns:a16="http://schemas.microsoft.com/office/drawing/2014/main" id="{6DAAD566-0CC5-4A4E-AC3B-9B3DB0E068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3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650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1014B-6821-8743-951A-724F9A5E0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Oder in tehnika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C3E17-A24A-1D4E-97F7-E5630CCEE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dirty="0"/>
              <a:t>Dvignjen oder s stopnicami</a:t>
            </a:r>
          </a:p>
          <a:p>
            <a:r>
              <a:rPr lang="sl-SI" sz="2000" dirty="0"/>
              <a:t>Velik projekcijski zaslon</a:t>
            </a:r>
          </a:p>
          <a:p>
            <a:r>
              <a:rPr lang="sl-SI" sz="2000" dirty="0"/>
              <a:t>Linijsko ozvočenje in scenska razsvetljava</a:t>
            </a:r>
          </a:p>
          <a:p>
            <a:r>
              <a:rPr lang="sl-SI" sz="2000" dirty="0"/>
              <a:t>Prostor za glasbeno skupino</a:t>
            </a:r>
          </a:p>
        </p:txBody>
      </p:sp>
      <p:pic>
        <p:nvPicPr>
          <p:cNvPr id="8" name="Picture Placeholder 7" descr="Fotografija Dvorane Golovec">
            <a:extLst>
              <a:ext uri="{FF2B5EF4-FFF2-40B4-BE49-F238E27FC236}">
                <a16:creationId xmlns:a16="http://schemas.microsoft.com/office/drawing/2014/main" id="{94734AB5-189A-BC42-80C9-04A1968E931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239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835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F24728-0457-2145-8A84-32213E72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Prosti termini 2027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7500F-C9E5-EF4C-8231-34F14CB8F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056" y="4251960"/>
            <a:ext cx="6519672" cy="155448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sl-SI" sz="1400" b="1" dirty="0"/>
              <a:t>Že zasedeno: </a:t>
            </a:r>
            <a:r>
              <a:rPr lang="sl-SI" sz="1400" dirty="0"/>
              <a:t>22., 23., 29. in 30. 1. (ŠCC), 5. 2. (I. gimnazija v Celju), 6. 2. (ŠCC), 12. 3. (Gimnazija Celje-Center), 13. 3. (SZKŠC)</a:t>
            </a:r>
          </a:p>
          <a:p>
            <a:pPr>
              <a:spcBef>
                <a:spcPts val="600"/>
              </a:spcBef>
            </a:pPr>
            <a:r>
              <a:rPr lang="sl-SI" sz="1400" b="1" dirty="0"/>
              <a:t>Izbrani termin: </a:t>
            </a:r>
            <a:r>
              <a:rPr lang="sl-SI" sz="1400" dirty="0"/>
              <a:t>petek, 15. 1. 2027 – ZPO Celje ga sporočimo, da ga evidentirajo.</a:t>
            </a:r>
          </a:p>
        </p:txBody>
      </p:sp>
      <p:pic>
        <p:nvPicPr>
          <p:cNvPr id="8" name="Picture Placeholder 7" descr="Fotografija Dvorane Golovec">
            <a:extLst>
              <a:ext uri="{FF2B5EF4-FFF2-40B4-BE49-F238E27FC236}">
                <a16:creationId xmlns:a16="http://schemas.microsoft.com/office/drawing/2014/main" id="{C48AB950-11A1-4C4E-A220-B80E5C7318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9163" b="9163"/>
          <a:stretch>
            <a:fillRect/>
          </a:stretch>
        </p:blipFill>
        <p:spPr/>
      </p:pic>
      <p:graphicFrame>
        <p:nvGraphicFramePr>
          <p:cNvPr id="9" name="Tabela terminov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766230"/>
              </p:ext>
            </p:extLst>
          </p:nvPr>
        </p:nvGraphicFramePr>
        <p:xfrm>
          <a:off x="448056" y="1481328"/>
          <a:ext cx="6519672" cy="2414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0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r>
                        <a:rPr lang="sl-SI" sz="1400" b="1" dirty="0">
                          <a:solidFill>
                            <a:srgbClr val="FFFFFF"/>
                          </a:solidFill>
                          <a:latin typeface="DM Sans SemiBold"/>
                        </a:rPr>
                        <a:t>Termin</a:t>
                      </a:r>
                    </a:p>
                  </a:txBody>
                  <a:tcPr marL="109728" marR="73152" anchor="ctr">
                    <a:solidFill>
                      <a:srgbClr val="1011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400" b="1" dirty="0">
                          <a:solidFill>
                            <a:srgbClr val="FFFFFF"/>
                          </a:solidFill>
                          <a:latin typeface="DM Sans SemiBold"/>
                        </a:rPr>
                        <a:t>Opomba</a:t>
                      </a:r>
                    </a:p>
                  </a:txBody>
                  <a:tcPr marL="109728" marR="73152" anchor="ctr">
                    <a:solidFill>
                      <a:srgbClr val="1011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r>
                        <a:rPr lang="sl-SI" sz="1400" b="1" dirty="0">
                          <a:solidFill>
                            <a:srgbClr val="101138"/>
                          </a:solidFill>
                          <a:latin typeface="DM Sans SemiBold"/>
                        </a:rPr>
                        <a:t>Petek, 15. 1. 2027</a:t>
                      </a:r>
                    </a:p>
                  </a:txBody>
                  <a:tcPr marL="109728" marR="73152" anchor="ctr">
                    <a:solidFill>
                      <a:srgbClr val="FFCB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400" dirty="0">
                          <a:solidFill>
                            <a:srgbClr val="101138"/>
                          </a:solidFill>
                          <a:latin typeface="DM Sans"/>
                        </a:rPr>
                        <a:t>Izbrani termin za naš maturantski ples</a:t>
                      </a:r>
                    </a:p>
                  </a:txBody>
                  <a:tcPr marL="109728" marR="73152" anchor="ctr">
                    <a:solidFill>
                      <a:srgbClr val="FFC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endParaRPr lang="sl-SI" sz="1400" b="1" dirty="0">
                        <a:solidFill>
                          <a:srgbClr val="101138"/>
                        </a:solidFill>
                        <a:latin typeface="DM Sans SemiBold"/>
                      </a:endParaRPr>
                    </a:p>
                  </a:txBody>
                  <a:tcPr marL="109728" marR="73152" anchor="ctr">
                    <a:solidFill>
                      <a:srgbClr val="F1F1F5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sz="1400" dirty="0">
                        <a:solidFill>
                          <a:srgbClr val="101138"/>
                        </a:solidFill>
                        <a:latin typeface="DM Sans"/>
                      </a:endParaRPr>
                    </a:p>
                  </a:txBody>
                  <a:tcPr marL="109728" marR="73152" anchor="ctr">
                    <a:solidFill>
                      <a:srgbClr val="F1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endParaRPr lang="sl-SI" sz="1400" b="1" dirty="0">
                        <a:solidFill>
                          <a:srgbClr val="101138"/>
                        </a:solidFill>
                        <a:latin typeface="DM Sans SemiBold"/>
                      </a:endParaRPr>
                    </a:p>
                  </a:txBody>
                  <a:tcPr marL="109728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sz="1400" dirty="0">
                        <a:solidFill>
                          <a:srgbClr val="101138"/>
                        </a:solidFill>
                        <a:latin typeface="DM Sans"/>
                      </a:endParaRPr>
                    </a:p>
                  </a:txBody>
                  <a:tcPr marL="109728" marR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endParaRPr lang="sl-SI" sz="1400" b="1" dirty="0">
                        <a:solidFill>
                          <a:srgbClr val="101138"/>
                        </a:solidFill>
                        <a:latin typeface="DM Sans SemiBold"/>
                      </a:endParaRPr>
                    </a:p>
                  </a:txBody>
                  <a:tcPr marL="109728" marR="73152" anchor="ctr">
                    <a:solidFill>
                      <a:srgbClr val="F1F1F5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sz="1400" dirty="0">
                        <a:solidFill>
                          <a:srgbClr val="101138"/>
                        </a:solidFill>
                        <a:latin typeface="DM Sans"/>
                      </a:endParaRPr>
                    </a:p>
                  </a:txBody>
                  <a:tcPr marL="109728" marR="73152" anchor="ctr">
                    <a:solidFill>
                      <a:srgbClr val="F1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endParaRPr lang="sl-SI" sz="1400" b="1" dirty="0">
                        <a:solidFill>
                          <a:srgbClr val="101138"/>
                        </a:solidFill>
                        <a:latin typeface="DM Sans SemiBold"/>
                      </a:endParaRPr>
                    </a:p>
                  </a:txBody>
                  <a:tcPr marL="109728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sz="1400" dirty="0">
                        <a:solidFill>
                          <a:srgbClr val="101138"/>
                        </a:solidFill>
                        <a:latin typeface="DM Sans"/>
                      </a:endParaRPr>
                    </a:p>
                  </a:txBody>
                  <a:tcPr marL="109728" marR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864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F24728-0457-2145-8A84-32213E72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Gostinska ponudba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7500F-C9E5-EF4C-8231-34F14CB8F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b="1" dirty="0"/>
              <a:t>Vita Catering (Sovita)</a:t>
            </a:r>
          </a:p>
          <a:p>
            <a:r>
              <a:rPr lang="sl-SI" sz="2000" dirty="0"/>
              <a:t>ga. Katarina Jukić, prodaja in marketing</a:t>
            </a:r>
          </a:p>
          <a:p>
            <a:r>
              <a:rPr lang="sl-SI" sz="2000" dirty="0"/>
              <a:t>Telefon: 051 40 90 30</a:t>
            </a:r>
          </a:p>
          <a:p>
            <a:r>
              <a:rPr lang="sl-SI" sz="2000" dirty="0"/>
              <a:t>E-pošta: info@vita-catering.si</a:t>
            </a:r>
          </a:p>
          <a:p>
            <a:r>
              <a:rPr lang="sl-SI" sz="2000" dirty="0"/>
              <a:t>Meni, pijačo in postrežbo dogovorimo neposredno z gostincem</a:t>
            </a:r>
          </a:p>
        </p:txBody>
      </p:sp>
      <p:pic>
        <p:nvPicPr>
          <p:cNvPr id="8" name="Picture Placeholder 7" descr="Fotografija Dvorane Golovec">
            <a:extLst>
              <a:ext uri="{FF2B5EF4-FFF2-40B4-BE49-F238E27FC236}">
                <a16:creationId xmlns:a16="http://schemas.microsoft.com/office/drawing/2014/main" id="{C48AB950-11A1-4C4E-A220-B80E5C7318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4086" r="40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686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48FD83-F50A-FF4C-9D50-0A24B7340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Naslednji koraki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9B4A6-D2D4-F541-85B0-6DC230669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Termin petek, 15. 1. 2027 sporočimo ZPO Celje (ga. Polona Marovt)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Pregledamo ponudbo ZPO Celje za organizacijo plesa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Z Vita Cateringom uskladimo gostinsko ponudbo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Potrdimo rezervacijo dvorane</a:t>
            </a:r>
          </a:p>
        </p:txBody>
      </p:sp>
      <p:pic>
        <p:nvPicPr>
          <p:cNvPr id="9" name="Picture Placeholder 8" descr="Fotografija Dvorane Golovec">
            <a:extLst>
              <a:ext uri="{FF2B5EF4-FFF2-40B4-BE49-F238E27FC236}">
                <a16:creationId xmlns:a16="http://schemas.microsoft.com/office/drawing/2014/main" id="{F5171C3C-147A-4048-B05E-C5F62633AC6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7988" b="7988"/>
          <a:stretch>
            <a:fillRect/>
          </a:stretch>
        </p:blipFill>
        <p:spPr/>
      </p:pic>
      <p:pic>
        <p:nvPicPr>
          <p:cNvPr id="5" name="Picture 4" descr="Fotografija Dvorane Golovec">
            <a:extLst>
              <a:ext uri="{FF2B5EF4-FFF2-40B4-BE49-F238E27FC236}">
                <a16:creationId xmlns:a16="http://schemas.microsoft.com/office/drawing/2014/main" id="{C182777C-85EA-A34B-8A2C-67D9AFF74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0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Posnetek 1: Glasba v živo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dirty="0"/>
              <a:t>Nastop glasbene skupine na odru in poln plesni prostor med večernim programom.</a:t>
            </a:r>
          </a:p>
          <a:p>
            <a:pPr>
              <a:spcBef>
                <a:spcPts val="1800"/>
              </a:spcBef>
            </a:pPr>
            <a:r>
              <a:rPr lang="sl-SI" sz="2000" dirty="0">
                <a:solidFill>
                  <a:srgbClr val="FFCB4B"/>
                </a:solidFill>
              </a:rPr>
              <a:t>Za predvajanje kliknite na posnetek.</a:t>
            </a:r>
          </a:p>
        </p:txBody>
      </p:sp>
      <p:pic>
        <p:nvPicPr>
          <p:cNvPr id="4" name="Posnetek 1: Glasba v živ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6163" y="932688"/>
            <a:ext cx="2870073" cy="5102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Posnetek 2: Plesišče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dirty="0"/>
              <a:t>Pogled z galerije na plesišče, oder in scensko razsvetljavo.</a:t>
            </a:r>
          </a:p>
          <a:p>
            <a:pPr>
              <a:spcBef>
                <a:spcPts val="1800"/>
              </a:spcBef>
            </a:pPr>
            <a:r>
              <a:rPr lang="sl-SI" sz="2000" dirty="0">
                <a:solidFill>
                  <a:srgbClr val="FFCB4B"/>
                </a:solidFill>
              </a:rPr>
              <a:t>Za predvajanje kliknite na posnetek.</a:t>
            </a:r>
          </a:p>
        </p:txBody>
      </p:sp>
      <p:pic>
        <p:nvPicPr>
          <p:cNvPr id="4" name="Posnetek 2: Plesišč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6163" y="932688"/>
            <a:ext cx="2870073" cy="5102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Posnetek 3: Ples in banket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dirty="0"/>
              <a:t>Maturanti na plesišču, nato pogled na banketno postavitev miz v dvorani.</a:t>
            </a:r>
          </a:p>
          <a:p>
            <a:pPr>
              <a:spcBef>
                <a:spcPts val="1800"/>
              </a:spcBef>
            </a:pPr>
            <a:r>
              <a:rPr lang="sl-SI" sz="2000" dirty="0">
                <a:solidFill>
                  <a:srgbClr val="FFCB4B"/>
                </a:solidFill>
              </a:rPr>
              <a:t>Za predvajanje kliknite na posnetek.</a:t>
            </a:r>
          </a:p>
        </p:txBody>
      </p:sp>
      <p:pic>
        <p:nvPicPr>
          <p:cNvPr id="4" name="Posnetek 3: Ples in banke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6163" y="932688"/>
            <a:ext cx="2870073" cy="5102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467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alne">
      <a:dk1>
        <a:srgbClr val="101138"/>
      </a:dk1>
      <a:lt1>
        <a:srgbClr val="FFFFFF"/>
      </a:lt1>
      <a:dk2>
        <a:srgbClr val="0E1338"/>
      </a:dk2>
      <a:lt2>
        <a:srgbClr val="E7E6E6"/>
      </a:lt2>
      <a:accent1>
        <a:srgbClr val="FECB4B"/>
      </a:accent1>
      <a:accent2>
        <a:srgbClr val="FFCB4B"/>
      </a:accent2>
      <a:accent3>
        <a:srgbClr val="FFCB4B"/>
      </a:accent3>
      <a:accent4>
        <a:srgbClr val="0E1338"/>
      </a:accent4>
      <a:accent5>
        <a:srgbClr val="5B9BD5"/>
      </a:accent5>
      <a:accent6>
        <a:srgbClr val="70AD47"/>
      </a:accent6>
      <a:hlink>
        <a:srgbClr val="FECC49"/>
      </a:hlink>
      <a:folHlink>
        <a:srgbClr val="FFCB4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C-Alma-Informativni-Predloga" id="{E1AEDFEF-0BA8-2145-9437-9F847A479938}" vid="{981EA571-F0BE-9047-8BC2-1D5D94567C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147c0e-c4e0-4b60-bbb7-d2d5c1c8f5ad">
      <Terms xmlns="http://schemas.microsoft.com/office/infopath/2007/PartnerControls"/>
    </lcf76f155ced4ddcb4097134ff3c332f>
    <TaxCatchAll xmlns="ef6acc23-6901-409c-8fe0-ed258ae42c9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075A840EBB164E8B95931395304A6B" ma:contentTypeVersion="18" ma:contentTypeDescription="Ustvari nov dokument." ma:contentTypeScope="" ma:versionID="f04e431469a64a99afe2767e8f40281a">
  <xsd:schema xmlns:xsd="http://www.w3.org/2001/XMLSchema" xmlns:xs="http://www.w3.org/2001/XMLSchema" xmlns:p="http://schemas.microsoft.com/office/2006/metadata/properties" xmlns:ns2="0b147c0e-c4e0-4b60-bbb7-d2d5c1c8f5ad" xmlns:ns3="ef6acc23-6901-409c-8fe0-ed258ae42c9d" targetNamespace="http://schemas.microsoft.com/office/2006/metadata/properties" ma:root="true" ma:fieldsID="4dd2af9d1657196e525adc671c935f6b" ns2:_="" ns3:_="">
    <xsd:import namespace="0b147c0e-c4e0-4b60-bbb7-d2d5c1c8f5ad"/>
    <xsd:import namespace="ef6acc23-6901-409c-8fe0-ed258ae42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147c0e-c4e0-4b60-bbb7-d2d5c1c8f5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Oznake slike" ma:readOnly="false" ma:fieldId="{5cf76f15-5ced-4ddc-b409-7134ff3c332f}" ma:taxonomyMulti="true" ma:sspId="9d42fabc-a241-458d-b8a1-b229612803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acc23-6901-409c-8fe0-ed258ae42c9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89ed996-64a9-40ba-91ed-752f9a62213a}" ma:internalName="TaxCatchAll" ma:showField="CatchAllData" ma:web="ef6acc23-6901-409c-8fe0-ed258ae42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6A7061-3094-4642-916D-2946AB9E0E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3B7B2F-1C20-4BA8-A4D7-54DFDEE240C9}">
  <ds:schemaRefs>
    <ds:schemaRef ds:uri="http://purl.org/dc/dcmitype/"/>
    <ds:schemaRef ds:uri="http://purl.org/dc/terms/"/>
    <ds:schemaRef ds:uri="0b147c0e-c4e0-4b60-bbb7-d2d5c1c8f5ad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ef6acc23-6901-409c-8fe0-ed258ae42c9d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CD583F7-36F2-418D-A0B1-66AA54E4DC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147c0e-c4e0-4b60-bbb7-d2d5c1c8f5ad"/>
    <ds:schemaRef ds:uri="ef6acc23-6901-409c-8fe0-ed258ae42c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2564</TotalTime>
  <Words>556</Words>
  <Application>Microsoft Office PowerPoint</Application>
  <PresentationFormat>Širokozaslonsko</PresentationFormat>
  <Paragraphs>62</Paragraphs>
  <Slides>12</Slides>
  <Notes>11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3" baseType="lpstr">
      <vt:lpstr>Office Theme</vt:lpstr>
      <vt:lpstr>Dvorana Golovec</vt:lpstr>
      <vt:lpstr>O dvorani</vt:lpstr>
      <vt:lpstr>Dvorana v številkah</vt:lpstr>
      <vt:lpstr>Postavitev za ples</vt:lpstr>
      <vt:lpstr>Oder in tehnika</vt:lpstr>
      <vt:lpstr>Prosti termini 2027</vt:lpstr>
      <vt:lpstr>Gostinska ponudba</vt:lpstr>
      <vt:lpstr>Naslednji koraki</vt:lpstr>
      <vt:lpstr>Posnetek 1: Glasba v živo</vt:lpstr>
      <vt:lpstr>Posnetek 2: Plesišče</vt:lpstr>
      <vt:lpstr>Posnetek 3: Ples in banket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Dvorana Golovec</dc:title>
  <dc:creator>Blaž Boršič</dc:creator>
  <cp:lastModifiedBy>LESKOVAR Iztok</cp:lastModifiedBy>
  <cp:revision>100</cp:revision>
  <dcterms:created xsi:type="dcterms:W3CDTF">2021-09-02T11:59:48Z</dcterms:created>
  <dcterms:modified xsi:type="dcterms:W3CDTF">2026-10-26T19:32:28Z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0x010100BE075A840EBB164E8B95931395304A6B</vt:lpwstr>
  </property>
</Properties>
</file>